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98" r:id="rId5"/>
    <p:sldId id="299" r:id="rId6"/>
    <p:sldId id="266" r:id="rId7"/>
    <p:sldId id="273" r:id="rId8"/>
    <p:sldId id="274" r:id="rId9"/>
    <p:sldId id="267" r:id="rId10"/>
    <p:sldId id="276" r:id="rId11"/>
    <p:sldId id="301" r:id="rId12"/>
    <p:sldId id="302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0FB670-7427-4185-8511-6F36A0143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ED473D-6081-4804-9B28-4FA7D2C38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939C193-D30F-4B7A-8956-32E4F6D9D2C9}" type="datetimeFigureOut">
              <a:rPr lang="en-US" smtClean="0"/>
              <a:t>7/16/2024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68452-BA11-400A-8E67-C003922CC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0A332-336E-4B1B-9128-655A1F9DB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82948B1-B6D3-4578-932F-6AE7124E5E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3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A6AC78B-5884-4D24-983C-916233003E85}" type="datetimeFigureOut">
              <a:rPr lang="en-US" smtClean="0"/>
              <a:t>7/16/2024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32AB528-7684-4A37-99F6-46340DCC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structure important to know?  Why did I choose this as one of the “critical” three?  Knowing the structure is critical to your performance as a board and/or board member – why?  The charter school legislation was enacted because public education needed a “performance” shake up – meaning, as we learned in President Reagan’s a Nation at Risk report,  our  public education system in this country was failing – we needed an educational reform movement to force positive change in educational outcomes; every charter school operating in our State/country today is responsible for ensuring performance – not just for itself but for all of public education – nationwide!  Through the appropriate checks and balances, you, board members, have been charged with the task of overseeing your charter school’s performance; if that does not work, your school is closed; if charter schools do not work, then this educational reform effort will be deemed a failure and shutdown – it is important to know the structure because, within it, you have a significant role to play in ensuring this educational reform effort works  - in Michigan, this is how it has been designed to work . . .</a:t>
            </a:r>
          </a:p>
          <a:p>
            <a:r>
              <a:rPr lang="en-US" dirty="0"/>
              <a:t>(Angie:  Review and highlight law)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0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structure important to know?  Why did I choose this as one of the “critical” three?  Knowing the structure is critical to your performance as a board and/or board member – why?  The charter school legislation was enacted because public education needed a “performance” shake up – meaning, as we learned in President Reagan’s a Nation at Risk report,  our  public education system in this country was failing – we needed an educational reform movement to force positive change in educational outcomes; every charter school operating in our State/country today is responsible for ensuring performance – not just for itself but for all of public education – nationwide!  Through the appropriate checks and balances, you, board members, have been charged with the task of overseeing your charter school’s performance; if that does not work, your school is closed; if charter schools do not work, then this educational reform effort will be deemed a failure and shutdown – it is important to know the structure because, within it, you have a significant role to play in ensuring this educational reform effort works  - in Michigan, this is how it has been designed to work . . .</a:t>
            </a:r>
          </a:p>
          <a:p>
            <a:r>
              <a:rPr lang="en-US" dirty="0"/>
              <a:t>(Angie:  Review and highlight law)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4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structure important to know?  Why did I choose this as one of the “critical” three?  Knowing the structure is critical to your performance as a board and/or board member – why?  The charter school legislation was enacted because public education needed a “performance” shake up – meaning, as we learned in President Reagan’s a Nation at Risk report,  our  public education system in this country was failing – we needed an educational reform movement to force positive change in educational outcomes; every charter school operating in our State/country today is responsible for ensuring performance – not just for itself but for all of public education – nationwide!  Through the appropriate checks and balances, you, board members, have been charged with the task of overseeing your charter school’s performance; if that does not work, your school is closed; if charter schools do not work, then this educational reform effort will be deemed a failure and shutdown – it is important to know the structure because, within it, you have a significant role to play in ensuring this educational reform effort works  - in Michigan, this is how it has been designed to work . . .</a:t>
            </a:r>
          </a:p>
          <a:p>
            <a:r>
              <a:rPr lang="en-US" dirty="0"/>
              <a:t>(Angie:  Review and highlight law)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9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38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49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5A1469-2D5F-4CF6-9A65-876A4BCDDACA}" type="datetime8">
              <a:rPr lang="en-US" noProof="0" smtClean="0"/>
              <a:t>7/16/2024 12:12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BCD-CBA1-4D0B-806D-FC14D8656200}" type="datetime8">
              <a:rPr lang="en-US" noProof="0" smtClean="0"/>
              <a:t>7/16/2024 12:12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Freeform 6" title="Page Number Shape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7/16/2024 12:12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7/16/2024 12:12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7/16/2024 12:12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3B-BB2C-4EA8-8616-6D874F8BB777}" type="datetime8">
              <a:rPr lang="en-US" noProof="0" smtClean="0"/>
              <a:t>7/16/2024 12:12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7/16/2024 12:12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7/16/2024 12:12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811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EE1DAB-B868-4EEB-BD54-B9BAB6F58361}" type="datetime8">
              <a:rPr lang="en-US" noProof="0" smtClean="0"/>
              <a:t>7/16/2024 12:12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88A9-102E-4111-86E0-D51E9CB704AA}" type="datetime8">
              <a:rPr lang="en-US" noProof="0" smtClean="0"/>
              <a:t>7/16/2024 12:12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D67-B37A-4DEF-9054-A91A6B18355E}" type="datetime8">
              <a:rPr lang="en-US" noProof="0" smtClean="0"/>
              <a:t>7/16/2024 12:12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35B7-901B-460F-BE63-E630BF7AD92D}" type="datetime8">
              <a:rPr lang="en-US" noProof="0" smtClean="0"/>
              <a:t>7/16/2024 12:12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C1E-44EC-4ED6-87AC-7B26C9BC7568}" type="datetime8">
              <a:rPr lang="en-US" noProof="0" smtClean="0"/>
              <a:t>7/16/2024 12:12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/>
          <a:lstStyle/>
          <a:p>
            <a:fld id="{4AE13B8D-7A39-483F-9092-AB66B2338492}" type="datetime8">
              <a:rPr lang="en-US" noProof="0" smtClean="0"/>
              <a:t>7/16/2024 12:12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421F-7852-47A7-8672-3F4B3DC607FF}" type="datetime8">
              <a:rPr lang="en-US" noProof="0" smtClean="0"/>
              <a:t>7/16/2024 12:12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E990-BAB9-4562-95E3-50660C2796F3}" type="datetime8">
              <a:rPr lang="en-US" noProof="0" smtClean="0"/>
              <a:t>7/16/2024 12:12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noProof="0">
                <a:cs typeface="Segoe UI" panose="020B0502040204020203" pitchFamily="34" charset="0"/>
              </a:rPr>
              <a:t>Edit Master text styles</a:t>
            </a:r>
          </a:p>
        </p:txBody>
      </p:sp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E139DA8-D636-4336-B416-25DD0050B639}" type="datetime8">
              <a:rPr lang="en-US" noProof="0" smtClean="0"/>
              <a:t>7/16/2024 12:12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  <p:sldLayoutId id="2147483683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flickr.com/photos/56866338@N06/872682360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lamorworld.com/3-simple-ways-to-make-better-business-decision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techiners.blogspot.com/2017/03/best-programming-practices-part-1-best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ixabay.com/en/russia-office-men-women-working-95311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ixabay.com/en/danger-alert-warning-sign-147333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1985552"/>
            <a:ext cx="8991600" cy="1738036"/>
          </a:xfrm>
        </p:spPr>
        <p:txBody>
          <a:bodyPr/>
          <a:lstStyle/>
          <a:p>
            <a:r>
              <a:rPr lang="en-US" dirty="0"/>
              <a:t>Acquainting Yourself with Board Policy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1010582"/>
          </a:xfrm>
        </p:spPr>
        <p:txBody>
          <a:bodyPr/>
          <a:lstStyle/>
          <a:p>
            <a:r>
              <a:rPr lang="en-US" dirty="0"/>
              <a:t>Webinar Series 2024/2025</a:t>
            </a:r>
          </a:p>
          <a:p>
            <a:r>
              <a:rPr lang="en-US" dirty="0"/>
              <a:t>March 4, 2025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D3C6CB-48C6-21F5-74E9-A55F6555C602}"/>
              </a:ext>
            </a:extLst>
          </p:cNvPr>
          <p:cNvSpPr txBox="1"/>
          <p:nvPr/>
        </p:nvSpPr>
        <p:spPr>
          <a:xfrm>
            <a:off x="9780588" y="5071621"/>
            <a:ext cx="2411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Angela L. Irwin, Owner</a:t>
            </a:r>
          </a:p>
          <a:p>
            <a:r>
              <a:rPr lang="en-US" dirty="0"/>
              <a:t>AirWin Educational Services, LLC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65471"/>
            <a:ext cx="6664751" cy="68040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6664750" cy="742950"/>
          </a:xfrm>
        </p:spPr>
        <p:txBody>
          <a:bodyPr/>
          <a:lstStyle/>
          <a:p>
            <a:pPr algn="ctr"/>
            <a:r>
              <a:rPr lang="en-US" sz="3600" dirty="0"/>
              <a:t>Importance of Board Policy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26148A-BD11-C0A6-3B3A-218C72C5E193}"/>
              </a:ext>
            </a:extLst>
          </p:cNvPr>
          <p:cNvSpPr txBox="1"/>
          <p:nvPr/>
        </p:nvSpPr>
        <p:spPr>
          <a:xfrm>
            <a:off x="7051249" y="1107944"/>
            <a:ext cx="52863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Provides direction and consistency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Reduces risk and ensures compliance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Promotes good governance</a:t>
            </a:r>
          </a:p>
        </p:txBody>
      </p:sp>
    </p:spTree>
    <p:extLst>
      <p:ext uri="{BB962C8B-B14F-4D97-AF65-F5344CB8AC3E}">
        <p14:creationId xmlns:p14="http://schemas.microsoft.com/office/powerpoint/2010/main" val="153339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4" y="100416"/>
            <a:ext cx="5060272" cy="9997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Best Way to Acquaint Yourself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24688B-3B02-CA6E-DE14-3C21E44F8CBE}"/>
              </a:ext>
            </a:extLst>
          </p:cNvPr>
          <p:cNvSpPr txBox="1"/>
          <p:nvPr/>
        </p:nvSpPr>
        <p:spPr>
          <a:xfrm>
            <a:off x="5750350" y="616331"/>
            <a:ext cx="61651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Request a copy of board policy manual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Start with the table of contents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new to board, focus on key areas (i.e. financial oversight, board operations, program,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Look for summaries and/or “cheat sheets” for key policies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Understand “best practice” and “legally required” policy selection(s)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85D03-D78F-3777-35CC-6DD7372DB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244338"/>
            <a:ext cx="5241303" cy="561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4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CD6DCA-1EDA-EDA4-D18D-2BAD277C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" y="148742"/>
            <a:ext cx="5029200" cy="6227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Applying Board Policy to Decision-Making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D1DE6-0AEF-A765-14AD-4D2A5A6FD22D}"/>
              </a:ext>
            </a:extLst>
          </p:cNvPr>
          <p:cNvSpPr txBox="1"/>
          <p:nvPr/>
        </p:nvSpPr>
        <p:spPr>
          <a:xfrm>
            <a:off x="5511047" y="460133"/>
            <a:ext cx="69056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Thoroughly review board meeting packet(s)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Ensure understanding of board policy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Consider each agenda item and its “policy implications”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Assume preparedness to deliberate on policy matters at board meetings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19B5F2-D762-04F5-6F1D-5A7399CCF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" y="1447800"/>
            <a:ext cx="526015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" y="80493"/>
            <a:ext cx="5060272" cy="12603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Effective Board Policy Practices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12551-ED9B-B76D-FD83-09206BDCEFD5}"/>
              </a:ext>
            </a:extLst>
          </p:cNvPr>
          <p:cNvSpPr txBox="1"/>
          <p:nvPr/>
        </p:nvSpPr>
        <p:spPr>
          <a:xfrm>
            <a:off x="5505867" y="710643"/>
            <a:ext cx="66151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Be sure policies are clear and concise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Ensure regular review and updating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Become more familiar with policy language through communication and/or training programs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432E9F-33F2-4428-4999-FB9B0AE7F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423447"/>
            <a:ext cx="5250730" cy="543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1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67525" cy="8839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Executing Policy Direction</a:t>
            </a:r>
            <a:endParaRPr lang="en-US" sz="4400" dirty="0"/>
          </a:p>
        </p:txBody>
      </p:sp>
      <p:pic>
        <p:nvPicPr>
          <p:cNvPr id="21" name="Graphic 20" descr="Exit Door">
            <a:extLst>
              <a:ext uri="{FF2B5EF4-FFF2-40B4-BE49-F238E27FC236}">
                <a16:creationId xmlns:a16="http://schemas.microsoft.com/office/drawing/2014/main" id="{DB75F5D0-CCE8-46CA-BF8E-1F8BC8EB3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972" y="2580570"/>
            <a:ext cx="1908000" cy="19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B145ED-DD03-B471-AE14-ECF2450100AC}"/>
              </a:ext>
            </a:extLst>
          </p:cNvPr>
          <p:cNvSpPr txBox="1"/>
          <p:nvPr/>
        </p:nvSpPr>
        <p:spPr>
          <a:xfrm>
            <a:off x="5608949" y="610601"/>
            <a:ext cx="63630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Consult policy when decision-making is or seems unclear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Ensure access to policy language during board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Ensure school leadership is executing on policy(</a:t>
            </a:r>
            <a:r>
              <a:rPr lang="en-US" sz="2400" dirty="0" err="1"/>
              <a:t>ies</a:t>
            </a:r>
            <a:r>
              <a:rPr lang="en-US" sz="2400" dirty="0"/>
              <a:t>) through clear operational guidelines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 aware of policy service provider and reach out with questions, accordingly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8A372-4F5F-B1C2-F9D9-0471A0FA9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65988" y="1216058"/>
            <a:ext cx="5367525" cy="564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7EC46BB4-86E7-9A83-289A-7D117FF0EF98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00025" y="177801"/>
            <a:ext cx="4800600" cy="1322388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Potential Pitfalls Alert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FFB7C3-8F6B-B163-76C4-EFF7EEB40A63}"/>
              </a:ext>
            </a:extLst>
          </p:cNvPr>
          <p:cNvSpPr txBox="1"/>
          <p:nvPr/>
        </p:nvSpPr>
        <p:spPr>
          <a:xfrm>
            <a:off x="5386388" y="357188"/>
            <a:ext cx="68056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Unclear or non-specific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Outdated policies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Inconsistent language with legal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Not reviewed or updated regularly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Lack of enforcement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Lack of communication/training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5C40D-35AF-222F-9465-9F648BE11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500189"/>
            <a:ext cx="5986021" cy="53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0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7EC46BB4-86E7-9A83-289A-7D117FF0EF98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369707" y="0"/>
            <a:ext cx="4800600" cy="1322388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Conclusion Quote . . 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FFB7C3-8F6B-B163-76C4-EFF7EEB40A63}"/>
              </a:ext>
            </a:extLst>
          </p:cNvPr>
          <p:cNvSpPr txBox="1"/>
          <p:nvPr/>
        </p:nvSpPr>
        <p:spPr>
          <a:xfrm>
            <a:off x="5386388" y="357188"/>
            <a:ext cx="587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“Rules, regulations (and policy) do not make a person correct – they only make them consistent.”</a:t>
            </a:r>
          </a:p>
          <a:p>
            <a:pPr algn="r"/>
            <a:r>
              <a:rPr lang="en-US" sz="2400" i="1" dirty="0"/>
              <a:t>Calvin Coolidge</a:t>
            </a:r>
          </a:p>
        </p:txBody>
      </p:sp>
    </p:spTree>
    <p:extLst>
      <p:ext uri="{BB962C8B-B14F-4D97-AF65-F5344CB8AC3E}">
        <p14:creationId xmlns:p14="http://schemas.microsoft.com/office/powerpoint/2010/main" val="193941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6987"/>
            <a:ext cx="9780588" cy="68040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1985552"/>
            <a:ext cx="8991600" cy="1738036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DBFE4-693B-04EB-521C-35A63721E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444" y="4977828"/>
            <a:ext cx="5343144" cy="18531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2B6278-13F3-DE13-2FF9-C70E0A83A350}"/>
              </a:ext>
            </a:extLst>
          </p:cNvPr>
          <p:cNvSpPr txBox="1"/>
          <p:nvPr/>
        </p:nvSpPr>
        <p:spPr>
          <a:xfrm>
            <a:off x="8665791" y="5242700"/>
            <a:ext cx="4641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4521 Henry Drive</a:t>
            </a:r>
          </a:p>
          <a:p>
            <a:pPr algn="ctr"/>
            <a:r>
              <a:rPr lang="en-US" sz="2000" dirty="0"/>
              <a:t>Beaverton, MI  48612</a:t>
            </a:r>
          </a:p>
          <a:p>
            <a:pPr algn="ctr"/>
            <a:r>
              <a:rPr lang="en-US" sz="2000" dirty="0"/>
              <a:t>(989) 239-7555</a:t>
            </a:r>
          </a:p>
          <a:p>
            <a:pPr algn="ctr"/>
            <a:r>
              <a:rPr lang="en-US" sz="2000" dirty="0"/>
              <a:t>angela@airwinllc.com</a:t>
            </a:r>
          </a:p>
        </p:txBody>
      </p:sp>
    </p:spTree>
    <p:extLst>
      <p:ext uri="{BB962C8B-B14F-4D97-AF65-F5344CB8AC3E}">
        <p14:creationId xmlns:p14="http://schemas.microsoft.com/office/powerpoint/2010/main" val="112643614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527777_Safety procedures_RVA_v4" id="{94FF351A-4B06-4881-8D26-DC6D64B3CFD2}" vid="{E8C023A2-25EA-47E0-92DC-6E1BD008E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F39AE0-32C9-4F1D-B08C-0B8B9BAFC18D}">
  <ds:schemaRefs>
    <ds:schemaRef ds:uri="http://purl.org/dc/dcmitype/"/>
    <ds:schemaRef ds:uri="16c05727-aa75-4e4a-9b5f-8a80a1165891"/>
    <ds:schemaRef ds:uri="71af3243-3dd4-4a8d-8c0d-dd76da1f02a5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46B2BE6-8FE9-4318-AA40-8F70CEED60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6DFB17-E262-4301-8AA5-FCE7109ED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{FCDDBD4A-2012-415B-914D-388A58AEF0BD}tf33527777_win32</Template>
  <TotalTime>557</TotalTime>
  <Words>996</Words>
  <Application>Microsoft Office PowerPoint</Application>
  <PresentationFormat>Widescreen</PresentationFormat>
  <Paragraphs>77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Corbel</vt:lpstr>
      <vt:lpstr>Franklin Gothic Demi</vt:lpstr>
      <vt:lpstr>Franklin Gothic Medium</vt:lpstr>
      <vt:lpstr>Segoe UI</vt:lpstr>
      <vt:lpstr>Times New Roman</vt:lpstr>
      <vt:lpstr>Headlines</vt:lpstr>
      <vt:lpstr>Acquainting Yourself with Board Policy</vt:lpstr>
      <vt:lpstr>Importance of Board Policy</vt:lpstr>
      <vt:lpstr>Best Way to Acquaint Yourself</vt:lpstr>
      <vt:lpstr>Applying Board Policy to Decision-Making</vt:lpstr>
      <vt:lpstr>Effective Board Policy Practices</vt:lpstr>
      <vt:lpstr>Executing Policy Direction</vt:lpstr>
      <vt:lpstr>Potential Pitfalls Alert</vt:lpstr>
      <vt:lpstr>Conclusion Quote . . .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becoming a new board member: The Top Three Things You must know</dc:title>
  <dc:creator>Angela Irwin</dc:creator>
  <cp:lastModifiedBy>Angela Irwin</cp:lastModifiedBy>
  <cp:revision>17</cp:revision>
  <cp:lastPrinted>2021-09-15T13:29:54Z</cp:lastPrinted>
  <dcterms:created xsi:type="dcterms:W3CDTF">2021-09-07T14:16:33Z</dcterms:created>
  <dcterms:modified xsi:type="dcterms:W3CDTF">2024-07-16T16:54:35Z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